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9" r:id="rId11"/>
    <p:sldId id="265" r:id="rId12"/>
    <p:sldId id="266" r:id="rId13"/>
    <p:sldId id="267" r:id="rId14"/>
    <p:sldId id="268" r:id="rId15"/>
    <p:sldId id="270" r:id="rId16"/>
    <p:sldId id="269" r:id="rId17"/>
    <p:sldId id="271" r:id="rId18"/>
    <p:sldId id="272" r:id="rId19"/>
    <p:sldId id="278" r:id="rId20"/>
    <p:sldId id="275" r:id="rId21"/>
    <p:sldId id="276" r:id="rId22"/>
    <p:sldId id="280" r:id="rId23"/>
    <p:sldId id="281" r:id="rId24"/>
    <p:sldId id="282" r:id="rId25"/>
    <p:sldId id="283" r:id="rId26"/>
    <p:sldId id="274" r:id="rId27"/>
    <p:sldId id="273" r:id="rId28"/>
    <p:sldId id="277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4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15AD-7C93-41DA-9BB4-55E9C15E1207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8400-BFDE-4DD5-98C9-C8F50D9D0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15AD-7C93-41DA-9BB4-55E9C15E1207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8400-BFDE-4DD5-98C9-C8F50D9D0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15AD-7C93-41DA-9BB4-55E9C15E1207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8400-BFDE-4DD5-98C9-C8F50D9D0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15AD-7C93-41DA-9BB4-55E9C15E1207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8400-BFDE-4DD5-98C9-C8F50D9D0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15AD-7C93-41DA-9BB4-55E9C15E1207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8400-BFDE-4DD5-98C9-C8F50D9D0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15AD-7C93-41DA-9BB4-55E9C15E1207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8400-BFDE-4DD5-98C9-C8F50D9D0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15AD-7C93-41DA-9BB4-55E9C15E1207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8400-BFDE-4DD5-98C9-C8F50D9D0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15AD-7C93-41DA-9BB4-55E9C15E1207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8400-BFDE-4DD5-98C9-C8F50D9D0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15AD-7C93-41DA-9BB4-55E9C15E1207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8400-BFDE-4DD5-98C9-C8F50D9D0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15AD-7C93-41DA-9BB4-55E9C15E1207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8400-BFDE-4DD5-98C9-C8F50D9D0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15AD-7C93-41DA-9BB4-55E9C15E1207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8400-BFDE-4DD5-98C9-C8F50D9D0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015AD-7C93-41DA-9BB4-55E9C15E1207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58400-BFDE-4DD5-98C9-C8F50D9D0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4000" r="-14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04664"/>
            <a:ext cx="5616624" cy="2520279"/>
          </a:xfrm>
        </p:spPr>
        <p:txBody>
          <a:bodyPr>
            <a:normAutofit/>
          </a:bodyPr>
          <a:lstStyle/>
          <a:p>
            <a:r>
              <a:rPr lang="ru-RU" sz="72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на тему:</a:t>
            </a:r>
            <a:endParaRPr lang="ru-RU" sz="72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852936"/>
            <a:ext cx="6084168" cy="3672408"/>
          </a:xfrm>
        </p:spPr>
        <p:txBody>
          <a:bodyPr>
            <a:normAutofit/>
          </a:bodyPr>
          <a:lstStyle/>
          <a:p>
            <a:r>
              <a:rPr lang="ru-RU" sz="54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«Новый год у ворот!»</a:t>
            </a:r>
          </a:p>
          <a:p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(для воспитанников подготовительной группы</a:t>
            </a:r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94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904901">
            <a:off x="515521" y="993290"/>
            <a:ext cx="3898366" cy="5529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SC094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49146">
            <a:off x="4491508" y="1357058"/>
            <a:ext cx="4310879" cy="4872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2304257"/>
          </a:xfrm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подбор детской художественной литературы на новогоднюю тематику</a:t>
            </a:r>
            <a:br>
              <a:rPr lang="ru-RU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cap="all" dirty="0">
              <a:ln/>
              <a:solidFill>
                <a:schemeClr val="accent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Рисунок 3" descr="DSC094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2780928"/>
            <a:ext cx="5052053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980728"/>
            <a:ext cx="7772400" cy="1470025"/>
          </a:xfrm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коллекция новогодних открыток</a:t>
            </a:r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Рисунок 3" descr="DSC094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1988840"/>
            <a:ext cx="4512501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094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3068960"/>
            <a:ext cx="4860032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692697"/>
            <a:ext cx="8892480" cy="1584176"/>
          </a:xfrm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Выставка: «Новогодние фантазии» (работы родителей и детей)</a:t>
            </a:r>
            <a:endParaRPr lang="ru-RU" b="1" cap="all" dirty="0">
              <a:ln/>
              <a:solidFill>
                <a:schemeClr val="accent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SC094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92656"/>
            <a:ext cx="4721692" cy="437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094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2507859"/>
            <a:ext cx="4644008" cy="4161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1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1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4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980728"/>
            <a:ext cx="6984776" cy="5238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052736"/>
            <a:ext cx="7772400" cy="1470025"/>
          </a:xfrm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Выполнение работ по </a:t>
            </a:r>
            <a:r>
              <a:rPr lang="ru-RU" b="1" cap="all" dirty="0" err="1" smtClean="0">
                <a:ln/>
                <a:solidFill>
                  <a:schemeClr val="accent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изодеятельности</a:t>
            </a:r>
            <a:r>
              <a:rPr lang="ru-RU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и конструированию</a:t>
            </a:r>
            <a:endParaRPr lang="ru-RU" b="1" cap="all" dirty="0">
              <a:ln/>
              <a:solidFill>
                <a:schemeClr val="accent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SC093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16932"/>
            <a:ext cx="4788024" cy="3591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093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47456" y="2780928"/>
            <a:ext cx="4896544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093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620688"/>
            <a:ext cx="7452320" cy="5589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93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04664"/>
            <a:ext cx="4355976" cy="3266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094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404664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094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3266982"/>
            <a:ext cx="4788024" cy="3591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SC094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908720"/>
            <a:ext cx="7452320" cy="558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3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8316416" cy="6237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548680"/>
            <a:ext cx="7632848" cy="6048672"/>
          </a:xfrm>
        </p:spPr>
        <p:txBody>
          <a:bodyPr>
            <a:normAutofit/>
          </a:bodyPr>
          <a:lstStyle/>
          <a:p>
            <a:pPr indent="457200">
              <a:lnSpc>
                <a:spcPct val="120000"/>
              </a:lnSpc>
              <a:spcBef>
                <a:spcPts val="0"/>
              </a:spcBef>
            </a:pPr>
            <a:r>
              <a:rPr lang="ru-RU" sz="3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Тип проекта</a:t>
            </a:r>
            <a:r>
              <a:rPr lang="ru-RU" sz="38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3800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познавательно-творческий</a:t>
            </a:r>
            <a:endParaRPr lang="ru-RU" sz="3800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indent="457200">
              <a:lnSpc>
                <a:spcPct val="120000"/>
              </a:lnSpc>
              <a:spcBef>
                <a:spcPts val="0"/>
              </a:spcBef>
            </a:pPr>
            <a:r>
              <a:rPr lang="ru-RU" sz="3800" b="1" i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Проект краткосрочный</a:t>
            </a:r>
            <a:r>
              <a:rPr lang="ru-RU" sz="3800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– 2 недели</a:t>
            </a:r>
          </a:p>
          <a:p>
            <a:pPr indent="457200">
              <a:lnSpc>
                <a:spcPct val="120000"/>
              </a:lnSpc>
              <a:spcBef>
                <a:spcPts val="0"/>
              </a:spcBef>
            </a:pPr>
            <a:r>
              <a:rPr lang="ru-RU" sz="3800" b="1" i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Участники проекта:</a:t>
            </a:r>
            <a:r>
              <a:rPr lang="ru-RU" sz="3800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дети </a:t>
            </a:r>
            <a:r>
              <a:rPr lang="ru-RU" sz="3800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6-7 </a:t>
            </a:r>
            <a:r>
              <a:rPr lang="ru-RU" sz="3800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лет, воспитатели, музыкальный </a:t>
            </a:r>
            <a:r>
              <a:rPr lang="ru-RU" sz="3800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руководитель, родители воспитанников</a:t>
            </a:r>
            <a:endParaRPr lang="ru-RU" sz="3800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19872" y="836712"/>
            <a:ext cx="5724128" cy="1470025"/>
          </a:xfrm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Украшение Новогодней </a:t>
            </a:r>
            <a:br>
              <a:rPr lang="ru-RU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елки в семье Блохиных.</a:t>
            </a:r>
            <a:endParaRPr lang="ru-RU" b="1" cap="all" dirty="0">
              <a:ln/>
              <a:solidFill>
                <a:schemeClr val="accent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SCN07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4664"/>
            <a:ext cx="4320480" cy="6309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N07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2729541"/>
            <a:ext cx="3816424" cy="4128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7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N07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548680"/>
            <a:ext cx="4299942" cy="5733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SCN07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3119" y="548680"/>
            <a:ext cx="4320480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340768"/>
            <a:ext cx="4462264" cy="1470025"/>
          </a:xfrm>
        </p:spPr>
        <p:txBody>
          <a:bodyPr>
            <a:normAutofit fontScale="90000"/>
          </a:bodyPr>
          <a:lstStyle/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Украшение Новогодней </a:t>
            </a:r>
            <a:br>
              <a:rPr lang="ru-RU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елки в семье </a:t>
            </a:r>
            <a:r>
              <a:rPr lang="ru-RU" b="1" cap="all" dirty="0" err="1" smtClean="0">
                <a:ln/>
                <a:solidFill>
                  <a:schemeClr val="accent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копнинцевых</a:t>
            </a:r>
            <a:r>
              <a:rPr lang="ru-RU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8" descr="DSC_02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860032" y="548680"/>
            <a:ext cx="4006751" cy="6048672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5" name="Picture 7" descr="DSC_025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27984" y="3068960"/>
            <a:ext cx="4392487" cy="3320728"/>
          </a:xfrm>
          <a:effectLst>
            <a:softEdge rad="112500"/>
          </a:effectLst>
        </p:spPr>
      </p:pic>
      <p:pic>
        <p:nvPicPr>
          <p:cNvPr id="6" name="Picture 7" descr="DSC_02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23528" y="3356992"/>
            <a:ext cx="4464495" cy="3248720"/>
          </a:xfrm>
          <a:prstGeom prst="rect">
            <a:avLst/>
          </a:prstGeom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SC_02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764704"/>
            <a:ext cx="3929802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8" descr="DSC_026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5536" y="3645024"/>
            <a:ext cx="4182616" cy="2770325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6" name="Picture 6" descr="DSC_02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07804" y="764704"/>
            <a:ext cx="4064196" cy="2820567"/>
          </a:xfrm>
          <a:prstGeom prst="rect">
            <a:avLst/>
          </a:prstGeom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7824" y="764704"/>
            <a:ext cx="6156176" cy="1470025"/>
          </a:xfrm>
        </p:spPr>
        <p:txBody>
          <a:bodyPr>
            <a:noAutofit/>
          </a:bodyPr>
          <a:lstStyle/>
          <a:p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Украшение Новогодней </a:t>
            </a:r>
            <a:br>
              <a:rPr lang="ru-RU" sz="3600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елки в семье </a:t>
            </a:r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Артемьевых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 descr="C:\Users\Максим\Desktop\для презентации\P10305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70925" y="1627109"/>
            <a:ext cx="5973282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Максим\Desktop\для презентации\P10305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63838" y="3077346"/>
            <a:ext cx="4412952" cy="3148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Максим\Desktop\для презентации\P10305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38574" y="3086164"/>
            <a:ext cx="4365103" cy="3178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24744"/>
            <a:ext cx="4176464" cy="1143000"/>
          </a:xfrm>
        </p:spPr>
        <p:txBody>
          <a:bodyPr>
            <a:normAutofit fontScale="90000"/>
          </a:bodyPr>
          <a:lstStyle/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Украшение Новогодней </a:t>
            </a:r>
            <a:br>
              <a:rPr lang="ru-RU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елки в семье </a:t>
            </a:r>
            <a:r>
              <a:rPr lang="ru-RU" b="1" cap="all" dirty="0" err="1" smtClean="0">
                <a:ln/>
                <a:solidFill>
                  <a:schemeClr val="accent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королевых</a:t>
            </a:r>
            <a:endParaRPr lang="ru-RU" dirty="0"/>
          </a:p>
        </p:txBody>
      </p:sp>
      <p:pic>
        <p:nvPicPr>
          <p:cNvPr id="3" name="Рисунок 2" descr="100_3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2852936"/>
            <a:ext cx="5340086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100_3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1912" y="548680"/>
            <a:ext cx="4642088" cy="3481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00_30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3753036"/>
            <a:ext cx="4139952" cy="3104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052736"/>
            <a:ext cx="7772400" cy="1470025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cap="all" dirty="0">
                <a:ln/>
                <a:solidFill>
                  <a:schemeClr val="accent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Заключительный этап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3068960"/>
            <a:ext cx="6400800" cy="3528392"/>
          </a:xfrm>
        </p:spPr>
        <p:txBody>
          <a:bodyPr>
            <a:normAutofit/>
          </a:bodyPr>
          <a:lstStyle/>
          <a:p>
            <a:r>
              <a:rPr lang="ru-RU" sz="4400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400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резентация </a:t>
            </a:r>
            <a:r>
              <a:rPr lang="ru-RU" sz="4400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проекта, презентации традиций встречи Нового Года в семьях воспитанников.</a:t>
            </a:r>
            <a:endParaRPr lang="ru-RU" sz="4400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5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6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764705"/>
            <a:ext cx="7772400" cy="1080120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Заключение</a:t>
            </a:r>
            <a:endParaRPr lang="ru-RU" b="1" cap="all" dirty="0">
              <a:ln/>
              <a:solidFill>
                <a:schemeClr val="accent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2060848"/>
            <a:ext cx="8280920" cy="4176464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Таким 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образом, в результате проведенной </a:t>
            </a:r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работы 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дети получили обширные знания о Новом Годе и о традициях встречи этого праздника в разных странах. Кроме того, ребята испытали огромную радость, веселясь на новогоднем утреннике.  Мы оказались правы, гипотеза подтвердилась: Новый год дарит счастье всем людям.</a:t>
            </a:r>
          </a:p>
          <a:p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Для реализации проекта был разработан перспективный план по ознакомлению с праздником «Новый год»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200"/>
                            </p:stCondLst>
                            <p:childTnLst>
                              <p:par>
                                <p:cTn id="17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2708920"/>
            <a:ext cx="7772400" cy="1470025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7200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7200" b="1" cap="all" dirty="0">
              <a:ln/>
              <a:solidFill>
                <a:schemeClr val="accent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04664"/>
            <a:ext cx="7772400" cy="1080119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i="1" cap="all" dirty="0">
                <a:ln/>
                <a:solidFill>
                  <a:schemeClr val="accent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Цель проекта</a:t>
            </a:r>
            <a:endParaRPr lang="ru-RU" b="1" cap="all" dirty="0">
              <a:ln/>
              <a:solidFill>
                <a:schemeClr val="accent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1340768"/>
            <a:ext cx="7632848" cy="5112568"/>
          </a:xfrm>
        </p:spPr>
        <p:txBody>
          <a:bodyPr>
            <a:normAutofit lnSpcReduction="10000"/>
          </a:bodyPr>
          <a:lstStyle/>
          <a:p>
            <a:pPr algn="l"/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создание условий для формирования представлений о Новом годе как веселом и добром празднике и развития познавательных и творческих способностей детей в процессе реализации творческого проекта «Новый год у ворот», повышение </a:t>
            </a:r>
            <a:endParaRPr lang="ru-RU" dirty="0" smtClean="0">
              <a:ln>
                <a:solidFill>
                  <a:sysClr val="windowText" lastClr="000000"/>
                </a:solidFill>
              </a:ln>
              <a:solidFill>
                <a:schemeClr val="accent4">
                  <a:lumMod val="5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эффективности </a:t>
            </a:r>
          </a:p>
          <a:p>
            <a:pPr algn="l"/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детско-родительских </a:t>
            </a:r>
          </a:p>
          <a:p>
            <a:pPr algn="l"/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отношений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endParaRPr lang="ru-RU" dirty="0"/>
          </a:p>
        </p:txBody>
      </p:sp>
      <p:pic>
        <p:nvPicPr>
          <p:cNvPr id="4" name="Рисунок 3" descr="8b3900840a3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4005064"/>
            <a:ext cx="3275856" cy="2620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772400" cy="936105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i="1" cap="all" dirty="0">
                <a:ln/>
                <a:solidFill>
                  <a:schemeClr val="accent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Задачи проекта</a:t>
            </a:r>
            <a:endParaRPr lang="ru-RU" b="1" cap="all" dirty="0">
              <a:ln/>
              <a:solidFill>
                <a:schemeClr val="accent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412776"/>
            <a:ext cx="7992888" cy="5112568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формирование навыков поисковой деятельности по изучению истории появления новогодней елки;</a:t>
            </a:r>
          </a:p>
          <a:p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 формирование у детей представления о новогодних обычаях и традициях россиян и  народов мира;</a:t>
            </a:r>
          </a:p>
          <a:p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 познакомить детей с правилами украшения елки, расширять сведения детей о предметах, опасных в противопожарном отношении;</a:t>
            </a:r>
          </a:p>
          <a:p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 продолжать учить рисовать красками, смешивать цвета;</a:t>
            </a:r>
          </a:p>
          <a:p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 научить детей выполнять аппликацию из разных материалов, правильно работать с ножницами и клеем, бумагой, пластилином; совершенствовать технику вырезания; продолжать </a:t>
            </a:r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изготавливать 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поделки методом «оригами», </a:t>
            </a:r>
            <a:r>
              <a:rPr lang="ru-RU" dirty="0" err="1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тестопластики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 развивать аккуратность и собранность, творческие способности; </a:t>
            </a:r>
          </a:p>
          <a:p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 развивать коммуникативные навыки, самостоятельность, инициативу, творческое воображение во время придумывания различных рассказов, сказок, стишков на новогоднюю тематику;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72400" cy="1224137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i="1" cap="all" dirty="0">
                <a:ln/>
                <a:solidFill>
                  <a:schemeClr val="accent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b="1" cap="all" dirty="0">
              <a:ln/>
              <a:solidFill>
                <a:schemeClr val="accent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196752"/>
            <a:ext cx="8280920" cy="5184576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Всем известно, что самый любимый праздник детей – это Новый год. Предновогодняя суета, письма Деду Морозу, украшение дома, долгожданные подарки под елкой, веселый праздник в семейном кругу, атмосфера теплоты – все это не сравнится даже с Днем рождения. Но в результате опроса, проводимого воспитателями и детьми в подготовительной группе, и рассматривания картинок  выяснилось, что дети  с трудом отличают нашего Деда Мороза от Санта Клауса, и их знания о Деде Морозе поверхностны. </a:t>
            </a:r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Никто не смог дать ответ, где живет Дед Мороз. Поэтому 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мы решили узнать как можно больше об этих </a:t>
            </a:r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персонажах. 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По общему мнению, Новый год – это счастье.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512168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i="1" cap="all" dirty="0" smtClean="0">
                <a:ln/>
                <a:solidFill>
                  <a:schemeClr val="accent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Ожидаемый </a:t>
            </a:r>
            <a:r>
              <a:rPr lang="ru-RU" b="1" i="1" cap="all" dirty="0">
                <a:ln/>
                <a:solidFill>
                  <a:schemeClr val="accent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результат</a:t>
            </a:r>
            <a:endParaRPr lang="ru-RU" b="1" cap="all" dirty="0">
              <a:ln/>
              <a:solidFill>
                <a:schemeClr val="accent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2060848"/>
            <a:ext cx="7920880" cy="4320480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У детей</a:t>
            </a:r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сформированы навыки поисковой деятельности по изучению истории появления новогодней елки, о новогодних традициях  в России и  в разных странах мира. Детьми освоены навыки безопасного поведения во время украшения новогодней елки, умеют рисовать, лепить из </a:t>
            </a:r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пластилина, 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выполнять аппликацию, сгибают бумагу в разных направлениях, сочиняют небольшие новогодние истории,   воспитано бережное отношение к ели</a:t>
            </a:r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 Дети умеют различать Санта Клауса от Деда Мороза. 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5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764704"/>
            <a:ext cx="7772400" cy="1872207"/>
          </a:xfrm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i="1" cap="all" dirty="0">
                <a:ln/>
                <a:solidFill>
                  <a:schemeClr val="accent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Этапы реализации проекта</a:t>
            </a:r>
            <a:r>
              <a:rPr lang="ru-RU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ru-RU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2708920"/>
            <a:ext cx="6400800" cy="3744416"/>
          </a:xfrm>
        </p:spPr>
        <p:txBody>
          <a:bodyPr/>
          <a:lstStyle/>
          <a:p>
            <a:r>
              <a:rPr lang="ru-RU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Организационный этап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– включает в себя изучение научно –  методической литературы по теме</a:t>
            </a:r>
          </a:p>
          <a:p>
            <a:endParaRPr lang="ru-RU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5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50"/>
                            </p:stCondLst>
                            <p:childTnLst>
                              <p:par>
                                <p:cTn id="1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764705"/>
            <a:ext cx="7772400" cy="1152128"/>
          </a:xfrm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cap="all" dirty="0">
                <a:ln/>
                <a:solidFill>
                  <a:schemeClr val="accent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Этап практических действий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988840"/>
            <a:ext cx="8640960" cy="4869160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разработка проекта для подготовительной  группы,</a:t>
            </a:r>
          </a:p>
          <a:p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- создание предметно – развивающей среды для ознакомления детей с историей        возникновения нового года в России и разных странах мира.    </a:t>
            </a:r>
          </a:p>
          <a:p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внесение в группу игрушечных Деда мороза и Санта Клауса </a:t>
            </a:r>
          </a:p>
          <a:p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подбор детской художественной литературы на новогоднюю тематику.</a:t>
            </a:r>
          </a:p>
          <a:p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 создание коллекции новогодних открыток</a:t>
            </a:r>
          </a:p>
          <a:p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выполнение работ по </a:t>
            </a:r>
            <a:r>
              <a:rPr lang="ru-RU" dirty="0" err="1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изодеятельности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5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 Конкурс «Новогодние фантазии», «Новогодняя игрушка»</a:t>
            </a:r>
          </a:p>
          <a:p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Мастер-класс «Елочка» (</a:t>
            </a:r>
            <a:r>
              <a:rPr lang="ru-RU" dirty="0" err="1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бисероплетение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- разработка перспективного плана, занятий, экскурсий, бесед, викторин.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6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6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65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65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65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65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76671"/>
            <a:ext cx="7772400" cy="1296145"/>
          </a:xfrm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создание предметно – развивающей среды</a:t>
            </a:r>
            <a:endParaRPr lang="ru-RU" b="1" cap="all" dirty="0">
              <a:ln/>
              <a:solidFill>
                <a:schemeClr val="accent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Рисунок 3" descr="DSC093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916832"/>
            <a:ext cx="4771440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093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628800"/>
            <a:ext cx="3827916" cy="2870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093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68552" y="3933056"/>
            <a:ext cx="3899925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517</Words>
  <Application>Microsoft Office PowerPoint</Application>
  <PresentationFormat>Экран (4:3)</PresentationFormat>
  <Paragraphs>49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Проект на тему:</vt:lpstr>
      <vt:lpstr>Слайд 2</vt:lpstr>
      <vt:lpstr>Цель проекта</vt:lpstr>
      <vt:lpstr>Задачи проекта</vt:lpstr>
      <vt:lpstr>Актуальность</vt:lpstr>
      <vt:lpstr>Ожидаемый результат</vt:lpstr>
      <vt:lpstr>Этапы реализации проекта </vt:lpstr>
      <vt:lpstr>Этап практических действий</vt:lpstr>
      <vt:lpstr>создание предметно – развивающей среды</vt:lpstr>
      <vt:lpstr>Слайд 10</vt:lpstr>
      <vt:lpstr>подбор детской художественной литературы на новогоднюю тематику </vt:lpstr>
      <vt:lpstr>коллекция новогодних открыток </vt:lpstr>
      <vt:lpstr>Выставка: «Новогодние фантазии» (работы родителей и детей)</vt:lpstr>
      <vt:lpstr>Слайд 14</vt:lpstr>
      <vt:lpstr>Выполнение работ по изодеятельности и конструированию</vt:lpstr>
      <vt:lpstr>Слайд 16</vt:lpstr>
      <vt:lpstr>Слайд 17</vt:lpstr>
      <vt:lpstr>Слайд 18</vt:lpstr>
      <vt:lpstr>Слайд 19</vt:lpstr>
      <vt:lpstr>Украшение Новогодней  елки в семье Блохиных.</vt:lpstr>
      <vt:lpstr>Слайд 21</vt:lpstr>
      <vt:lpstr>Украшение Новогодней  елки в семье копнинцевых.</vt:lpstr>
      <vt:lpstr>Слайд 23</vt:lpstr>
      <vt:lpstr>Украшение Новогодней  елки в семье Артемьевых</vt:lpstr>
      <vt:lpstr>Украшение Новогодней  елки в семье королевых</vt:lpstr>
      <vt:lpstr>Заключительный этап</vt:lpstr>
      <vt:lpstr>Заключение</vt:lpstr>
      <vt:lpstr>Спасибо за внимание!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на тему:</dc:title>
  <dc:creator>comp</dc:creator>
  <cp:lastModifiedBy>comp</cp:lastModifiedBy>
  <cp:revision>15</cp:revision>
  <dcterms:created xsi:type="dcterms:W3CDTF">2015-01-03T16:56:47Z</dcterms:created>
  <dcterms:modified xsi:type="dcterms:W3CDTF">2015-01-23T15:55:57Z</dcterms:modified>
</cp:coreProperties>
</file>